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0" r:id="rId3"/>
    <p:sldId id="261" r:id="rId4"/>
    <p:sldId id="276" r:id="rId5"/>
  </p:sldIdLst>
  <p:sldSz cx="9144000" cy="6858000" type="screen4x3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1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9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3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395561" y="2645045"/>
            <a:ext cx="8175282" cy="27622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2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概述</a:t>
            </a:r>
            <a:endParaRPr lang="zh-CN" altLang="en-US" sz="12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8676" name="矩形 4"/>
          <p:cNvSpPr>
            <a:spLocks noChangeArrowheads="1"/>
          </p:cNvSpPr>
          <p:nvPr/>
        </p:nvSpPr>
        <p:spPr bwMode="auto">
          <a:xfrm>
            <a:off x="1926220" y="2290568"/>
            <a:ext cx="2242820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【 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型号</a:t>
            </a:r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:</a:t>
            </a:r>
            <a:r>
              <a:rPr lang="en-US" altLang="zh-CN" dirty="0" smtClean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FWK2531</a:t>
            </a:r>
            <a:r>
              <a:rPr lang="en-US" altLang="zh-CN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】</a:t>
            </a:r>
            <a:endParaRPr lang="zh-CN" altLang="en-US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aphicFrame>
        <p:nvGraphicFramePr>
          <p:cNvPr id="4" name="Group 5"/>
          <p:cNvGraphicFramePr>
            <a:graphicFrameLocks noGrp="1"/>
          </p:cNvGraphicFramePr>
          <p:nvPr/>
        </p:nvGraphicFramePr>
        <p:xfrm>
          <a:off x="392400" y="2986398"/>
          <a:ext cx="8358218" cy="3291840"/>
        </p:xfrm>
        <a:graphic>
          <a:graphicData uri="http://schemas.openxmlformats.org/drawingml/2006/table">
            <a:tbl>
              <a:tblPr/>
              <a:tblGrid>
                <a:gridCol w="4286280"/>
                <a:gridCol w="4071938"/>
              </a:tblGrid>
              <a:tr h="3291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000" b="1" dirty="0" smtClean="0">
                          <a:solidFill>
                            <a:srgbClr val="FF0000"/>
                          </a:solidFill>
                          <a:sym typeface="+mn-ea"/>
                        </a:rPr>
                        <a:t>产品特点</a:t>
                      </a:r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  <a:sym typeface="+mn-ea"/>
                        </a:rPr>
                        <a:t>:</a:t>
                      </a:r>
                      <a:endParaRPr lang="en-US" altLang="zh-CN" sz="10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dirty="0" smtClean="0">
                          <a:sym typeface="+mn-ea"/>
                        </a:rPr>
                        <a:t>1.</a:t>
                      </a:r>
                      <a:r>
                        <a:rPr lang="zh-CN" altLang="en-US" sz="1000" dirty="0" smtClean="0">
                          <a:sym typeface="+mn-ea"/>
                        </a:rPr>
                        <a:t>根据 </a:t>
                      </a:r>
                      <a:r>
                        <a:rPr lang="en-US" altLang="zh-CN" sz="1000" dirty="0" smtClean="0">
                          <a:sym typeface="+mn-ea"/>
                        </a:rPr>
                        <a:t>LED </a:t>
                      </a:r>
                      <a:r>
                        <a:rPr lang="zh-CN" altLang="en-US" sz="1000" dirty="0" smtClean="0">
                          <a:sym typeface="+mn-ea"/>
                        </a:rPr>
                        <a:t>的散热特性，利用机械设计原理和热学原理，对 </a:t>
                      </a:r>
                      <a:r>
                        <a:rPr lang="en-US" altLang="zh-CN" sz="1000" dirty="0" smtClean="0">
                          <a:sym typeface="+mn-ea"/>
                        </a:rPr>
                        <a:t>LED </a:t>
                      </a:r>
                      <a:r>
                        <a:rPr lang="zh-CN" altLang="en-US" sz="1000" dirty="0" smtClean="0">
                          <a:sym typeface="+mn-ea"/>
                        </a:rPr>
                        <a:t>投光灯进行精准结构设计，结合采用高导热系数高纯度铝合金材料和特殊的加工工艺，使传导散热、对流散热和辐射散热的效果得到了成倍的提高，使悟空方系列灯具成为体积小、重量轻、光效好、节能环保低碳的创新产品。</a:t>
                      </a:r>
                      <a:endParaRPr lang="en-US" altLang="zh-CN" sz="1000" dirty="0" smtClean="0">
                        <a:sym typeface="+mn-ea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1000" dirty="0" smtClean="0">
                          <a:sym typeface="+mn-ea"/>
                        </a:rPr>
                        <a:t>2. </a:t>
                      </a:r>
                      <a:r>
                        <a:rPr lang="zh-CN" altLang="en-US" sz="1000" dirty="0" smtClean="0">
                          <a:sym typeface="+mn-ea"/>
                        </a:rPr>
                        <a:t>搭配超大功率</a:t>
                      </a:r>
                      <a:r>
                        <a:rPr lang="en-US" altLang="zh-CN" sz="1000" dirty="0" smtClean="0">
                          <a:sym typeface="+mn-ea"/>
                        </a:rPr>
                        <a:t>LED</a:t>
                      </a:r>
                      <a:r>
                        <a:rPr lang="zh-CN" altLang="en-US" sz="1000" dirty="0" smtClean="0">
                          <a:sym typeface="+mn-ea"/>
                        </a:rPr>
                        <a:t>，精准控制散射光线，使 </a:t>
                      </a:r>
                      <a:r>
                        <a:rPr lang="en-US" altLang="zh-CN" sz="1000" dirty="0" smtClean="0">
                          <a:sym typeface="+mn-ea"/>
                        </a:rPr>
                        <a:t>LED </a:t>
                      </a:r>
                      <a:r>
                        <a:rPr lang="zh-CN" altLang="en-US" sz="1000" dirty="0" smtClean="0">
                          <a:sym typeface="+mn-ea"/>
                        </a:rPr>
                        <a:t>的出光效率更高，中心光强更强，为远距离投光照明提供一个完美的解决方案。</a:t>
                      </a:r>
                      <a:endParaRPr lang="en-US" altLang="zh-CN" sz="1000" dirty="0" smtClean="0">
                        <a:sym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dirty="0" smtClean="0">
                          <a:sym typeface="+mn-ea"/>
                        </a:rPr>
                        <a:t>3. </a:t>
                      </a:r>
                      <a:r>
                        <a:rPr lang="zh-CN" altLang="en-US" sz="1000" dirty="0" smtClean="0">
                          <a:sym typeface="+mn-ea"/>
                        </a:rPr>
                        <a:t>灯具结构设计</a:t>
                      </a:r>
                      <a:r>
                        <a:rPr lang="en-US" altLang="zh-CN" sz="1000" dirty="0" smtClean="0">
                          <a:sym typeface="+mn-ea"/>
                        </a:rPr>
                        <a:t>,</a:t>
                      </a:r>
                      <a:r>
                        <a:rPr lang="zh-CN" altLang="en-US" sz="1000" dirty="0" smtClean="0">
                          <a:sym typeface="+mn-ea"/>
                        </a:rPr>
                        <a:t>特别导入 </a:t>
                      </a:r>
                      <a:r>
                        <a:rPr lang="en-US" altLang="zh-CN" sz="1000" dirty="0" smtClean="0">
                          <a:sym typeface="+mn-ea"/>
                        </a:rPr>
                        <a:t>10°</a:t>
                      </a:r>
                      <a:r>
                        <a:rPr lang="zh-CN" altLang="en-US" sz="1000" dirty="0" smtClean="0">
                          <a:sym typeface="+mn-ea"/>
                        </a:rPr>
                        <a:t>遮光角一体化防眩光设计。</a:t>
                      </a:r>
                      <a:endParaRPr lang="en-US" altLang="zh-CN" sz="10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控制方式：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采用标准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）协议控制。</a:t>
                      </a:r>
                      <a:endParaRPr lang="zh-CN" altLang="en-US" sz="10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应用场所：</a:t>
                      </a:r>
                      <a:r>
                        <a:rPr lang="zh-CN" altLang="en-US" sz="1000" dirty="0" smtClean="0">
                          <a:sym typeface="+mn-ea"/>
                        </a:rPr>
                        <a:t>广场、户外景观、大楼外立面、单体建筑和历史建筑外立面、绿化景观照明。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图片 1" descr="FWK2531黑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47495" y="188595"/>
            <a:ext cx="2051050" cy="209677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11560" y="1124744"/>
          <a:ext cx="8001000" cy="5284977"/>
        </p:xfrm>
        <a:graphic>
          <a:graphicData uri="http://schemas.openxmlformats.org/drawingml/2006/table">
            <a:tbl>
              <a:tblPr/>
              <a:tblGrid>
                <a:gridCol w="3143250"/>
                <a:gridCol w="4857750"/>
              </a:tblGrid>
              <a:tr h="14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产品型号</a:t>
                      </a:r>
                      <a:endParaRPr kumimoji="0" lang="zh-CN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FWK2531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光源</a:t>
                      </a: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endParaRPr kumimoji="0" lang="en-US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寿命</a:t>
                      </a:r>
                      <a:endParaRPr kumimoji="0" lang="zh-CN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万小时</a:t>
                      </a:r>
                      <a:endParaRPr kumimoji="0" lang="zh-CN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数量</a:t>
                      </a:r>
                      <a:endParaRPr kumimoji="0" lang="zh-CN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cs typeface="+mn-cs"/>
                        </a:rPr>
                        <a:t>10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cs typeface="+mn-cs"/>
                        </a:rPr>
                        <a:t>颗</a:t>
                      </a:r>
                      <a:endParaRPr lang="zh-CN" altLang="en-US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颜色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四合一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RGBW(W:3000K/4000K/5000K)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光束角</a:t>
                      </a:r>
                      <a:r>
                        <a:rPr kumimoji="0" lang="en-US" alt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(FWHM)</a:t>
                      </a:r>
                      <a:endParaRPr kumimoji="0" lang="en-US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1100" dirty="0" smtClean="0">
                          <a:sym typeface="+mn-ea"/>
                        </a:rPr>
                        <a:t>12°/15°/20°/30°/40°/55°/30*15°/50*30°</a:t>
                      </a:r>
                      <a:endParaRPr lang="zh-CN" altLang="en-US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外壳</a:t>
                      </a:r>
                      <a:r>
                        <a:rPr kumimoji="0" 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材质</a:t>
                      </a: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sym typeface="+mn-ea"/>
                        </a:rPr>
                        <a:t>压铸铝</a:t>
                      </a:r>
                      <a:r>
                        <a:rPr lang="en-US" altLang="zh-CN" sz="1200" dirty="0" smtClean="0">
                          <a:sym typeface="+mn-ea"/>
                        </a:rPr>
                        <a:t>/</a:t>
                      </a:r>
                      <a:r>
                        <a:rPr lang="zh-CN" altLang="zh-CN" sz="1200" dirty="0" smtClean="0">
                          <a:sym typeface="+mn-ea"/>
                        </a:rPr>
                        <a:t>铝合金</a:t>
                      </a:r>
                      <a:r>
                        <a:rPr lang="en-US" altLang="zh-CN" sz="1200" dirty="0" smtClean="0">
                          <a:sym typeface="+mn-ea"/>
                        </a:rPr>
                        <a:t>,</a:t>
                      </a:r>
                      <a:r>
                        <a:rPr lang="zh-CN" altLang="en-US" sz="1200" dirty="0" smtClean="0">
                          <a:sym typeface="+mn-ea"/>
                        </a:rPr>
                        <a:t>砂纹深灰色</a:t>
                      </a:r>
                      <a:r>
                        <a:rPr lang="zh-CN" altLang="en-US" sz="1200" dirty="0">
                          <a:sym typeface="+mn-ea"/>
                        </a:rPr>
                        <a:t>静电喷塑表面处理</a:t>
                      </a:r>
                      <a:endParaRPr lang="zh-CN" altLang="en-US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玻璃材质</a:t>
                      </a: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5mm</a:t>
                      </a:r>
                      <a:r>
                        <a:rPr lang="zh-CN" altLang="en-US" sz="1200" dirty="0">
                          <a:latin typeface="+mn-ea"/>
                          <a:ea typeface="+mn-ea"/>
                        </a:rPr>
                        <a:t>钢化超</a:t>
                      </a:r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白玻璃</a:t>
                      </a:r>
                      <a:endParaRPr lang="en-US" altLang="zh-CN" sz="1200" dirty="0">
                        <a:latin typeface="+mn-ea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驱动方式</a:t>
                      </a:r>
                      <a:endParaRPr kumimoji="0" lang="zh-CN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850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mA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恒</a:t>
                      </a: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流驱动</a:t>
                      </a:r>
                      <a:endParaRPr kumimoji="0" lang="zh-CN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输入电源</a:t>
                      </a:r>
                      <a:endParaRPr kumimoji="0" lang="zh-CN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 ～ 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240VAC±10%,50/60Hz;DC </a:t>
                      </a:r>
                      <a:r>
                        <a:rPr lang="en-US" altLang="zh-CN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24V</a:t>
                      </a:r>
                      <a:endParaRPr lang="en-US" altLang="zh-CN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系统功率</a:t>
                      </a: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110W</a:t>
                      </a:r>
                      <a:endParaRPr lang="en-US" altLang="zh-CN" sz="110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防护等级</a:t>
                      </a: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IP66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电缆线</a:t>
                      </a: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sz="1200" dirty="0"/>
                        <a:t>3*1.0mm2 </a:t>
                      </a:r>
                      <a:r>
                        <a:rPr sz="1200" dirty="0" err="1" smtClean="0"/>
                        <a:t>橡胶线</a:t>
                      </a:r>
                      <a:r>
                        <a:rPr lang="en-US" sz="1200" dirty="0" smtClean="0"/>
                        <a:t>(</a:t>
                      </a:r>
                      <a:r>
                        <a:rPr sz="1200" dirty="0" err="1" smtClean="0"/>
                        <a:t>高压</a:t>
                      </a:r>
                      <a:r>
                        <a:rPr lang="en-US" sz="1200" dirty="0" smtClean="0"/>
                        <a:t>);</a:t>
                      </a:r>
                      <a:r>
                        <a:rPr sz="1200" dirty="0" smtClean="0"/>
                        <a:t>2*1.0mm2 </a:t>
                      </a:r>
                      <a:r>
                        <a:rPr sz="1200" dirty="0" err="1" smtClean="0"/>
                        <a:t>橡胶线</a:t>
                      </a:r>
                      <a:r>
                        <a:rPr lang="en-US" sz="1200" dirty="0" smtClean="0"/>
                        <a:t>(</a:t>
                      </a:r>
                      <a:r>
                        <a:rPr sz="1200" dirty="0" err="1" smtClean="0"/>
                        <a:t>低压</a:t>
                      </a:r>
                      <a:r>
                        <a:rPr lang="en-US" sz="1200" dirty="0" smtClean="0"/>
                        <a:t>)</a:t>
                      </a:r>
                      <a:endParaRPr sz="12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信号线</a:t>
                      </a: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2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超五类</a:t>
                      </a:r>
                      <a:r>
                        <a:rPr lang="en-US" altLang="zh-CN" sz="12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SFTP</a:t>
                      </a:r>
                      <a:r>
                        <a:rPr lang="zh-CN" altLang="en-US" sz="12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双屏蔽</a:t>
                      </a:r>
                      <a:r>
                        <a:rPr lang="en-US" altLang="zh-CN" sz="12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4</a:t>
                      </a:r>
                      <a:r>
                        <a:rPr lang="zh-CN" altLang="en-US" sz="12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对</a:t>
                      </a:r>
                      <a:r>
                        <a:rPr lang="zh-CN" altLang="en-US" sz="120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双绞线</a:t>
                      </a:r>
                      <a:r>
                        <a:rPr lang="en-US" altLang="zh-CN" sz="120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方正黑体简体" panose="02010601030101010101" pitchFamily="2" charset="-122"/>
                          <a:sym typeface="+mn-ea"/>
                        </a:rPr>
                        <a:t>(</a:t>
                      </a:r>
                      <a:r>
                        <a:rPr lang="zh-CN" altLang="en-US" sz="1200" dirty="0" smtClean="0"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sym typeface="+mn-ea"/>
                        </a:rPr>
                        <a:t>可控</a:t>
                      </a:r>
                      <a:r>
                        <a:rPr lang="en-US" altLang="zh-CN" sz="1200" dirty="0" smtClean="0">
                          <a:latin typeface="方正黑体简体" panose="02010601030101010101" pitchFamily="2" charset="-122"/>
                          <a:ea typeface="方正黑体简体" panose="02010601030101010101" pitchFamily="2" charset="-122"/>
                          <a:sym typeface="+mn-ea"/>
                        </a:rPr>
                        <a:t>)</a:t>
                      </a:r>
                      <a:endParaRPr lang="zh-CN" altLang="en-US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控制</a:t>
                      </a: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en-US" altLang="zh-CN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en-US" altLang="zh-CN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CN" altLang="en-US" sz="1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电气安全等级</a:t>
                      </a: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100" dirty="0" smtClean="0">
                          <a:sym typeface="+mn-ea"/>
                        </a:rPr>
                        <a:t>I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环境温度</a:t>
                      </a: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-20℃~+55 ℃(Ta+10℃)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功率因数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(PF)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≧0.9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冷启动电流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(Max)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60A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净重</a:t>
                      </a:r>
                      <a:endParaRPr kumimoji="0" 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4.8KG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18912" y="773953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技术参数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18912" y="702198"/>
            <a:ext cx="8001000" cy="33718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灯具尺寸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67545" y="1125736"/>
            <a:ext cx="4680520" cy="270646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1916832"/>
            <a:ext cx="2039620" cy="116332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18912" y="3964615"/>
            <a:ext cx="8001000" cy="33718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防</a:t>
            </a: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眩附件可选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rcRect l="40221"/>
          <a:stretch>
            <a:fillRect/>
          </a:stretch>
        </p:blipFill>
        <p:spPr>
          <a:xfrm>
            <a:off x="683568" y="4434211"/>
            <a:ext cx="1783715" cy="85534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5776" y="4435772"/>
            <a:ext cx="854075" cy="794385"/>
          </a:xfrm>
          <a:prstGeom prst="rect">
            <a:avLst/>
          </a:prstGeom>
        </p:spPr>
      </p:pic>
      <p:sp>
        <p:nvSpPr>
          <p:cNvPr id="9" name="矩形 4"/>
          <p:cNvSpPr>
            <a:spLocks noChangeArrowheads="1"/>
          </p:cNvSpPr>
          <p:nvPr/>
        </p:nvSpPr>
        <p:spPr bwMode="auto">
          <a:xfrm>
            <a:off x="683568" y="5329335"/>
            <a:ext cx="2606558" cy="2462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1000" dirty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外</a:t>
            </a:r>
            <a:r>
              <a:rPr lang="zh-CN" altLang="en-US" sz="1000" dirty="0" smtClean="0">
                <a:latin typeface="黑体" panose="02010609060101010101" pitchFamily="2" charset="-122"/>
                <a:ea typeface="黑体" panose="02010609060101010101" pitchFamily="2" charset="-122"/>
              </a:rPr>
              <a:t>遮光罩     蜂窝</a:t>
            </a:r>
            <a:r>
              <a:rPr lang="zh-CN" altLang="en-US" sz="1000" dirty="0">
                <a:latin typeface="黑体" panose="02010609060101010101" pitchFamily="2" charset="-122"/>
                <a:ea typeface="黑体" panose="02010609060101010101" pitchFamily="2" charset="-122"/>
              </a:rPr>
              <a:t>防眩</a:t>
            </a:r>
            <a:r>
              <a:rPr lang="zh-CN" altLang="en-US" sz="1000" dirty="0" smtClean="0">
                <a:latin typeface="黑体" panose="02010609060101010101" pitchFamily="2" charset="-122"/>
                <a:ea typeface="黑体" panose="02010609060101010101" pitchFamily="2" charset="-122"/>
              </a:rPr>
              <a:t>网     深</a:t>
            </a:r>
            <a:r>
              <a:rPr lang="zh-CN" altLang="en-US" sz="1000" dirty="0">
                <a:latin typeface="黑体" panose="02010609060101010101" pitchFamily="2" charset="-122"/>
                <a:ea typeface="黑体" panose="02010609060101010101" pitchFamily="2" charset="-122"/>
              </a:rPr>
              <a:t>筒防眩</a:t>
            </a:r>
            <a:r>
              <a:rPr lang="zh-CN" altLang="en-US" sz="1000" dirty="0" smtClean="0">
                <a:latin typeface="黑体" panose="02010609060101010101" pitchFamily="2" charset="-122"/>
                <a:ea typeface="黑体" panose="02010609060101010101" pitchFamily="2" charset="-122"/>
              </a:rPr>
              <a:t>罩</a:t>
            </a:r>
            <a:r>
              <a:rPr lang="zh-CN" altLang="en-US" sz="100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      </a:t>
            </a:r>
            <a:endParaRPr lang="zh-CN" altLang="en-US" sz="10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2e1acd00-4f52-4f7f-b13b-de3483a4a3d3}"/>
</p:tagLst>
</file>

<file path=ppt/tags/tag2.xml><?xml version="1.0" encoding="utf-8"?>
<p:tagLst xmlns:p="http://schemas.openxmlformats.org/presentationml/2006/main">
  <p:tag name="KSO_WM_UNIT_PLACING_PICTURE_USER_VIEWPORT" val="{&quot;height&quot;:5925,&quot;width&quot;:10245}"/>
</p:tagLst>
</file>

<file path=ppt/tags/tag3.xml><?xml version="1.0" encoding="utf-8"?>
<p:tagLst xmlns:p="http://schemas.openxmlformats.org/presentationml/2006/main">
  <p:tag name="COMMONDATA" val="eyJoZGlkIjoiNzllN2FhMzY1ZDEyOTQyYTFjYWI5YTBiNDA0YjQwYTQifQ=="/>
  <p:tag name="KSO_WPP_MARK_KEY" val="902e1d9f-7f01-4ee7-9978-4e116cbd26f6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712</Words>
  <Application>WPS 演示</Application>
  <PresentationFormat>全屏显示(4:3)</PresentationFormat>
  <Paragraphs>100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宋体</vt:lpstr>
      <vt:lpstr>Wingdings</vt:lpstr>
      <vt:lpstr>黑体</vt:lpstr>
      <vt:lpstr>Calibri</vt:lpstr>
      <vt:lpstr>方正黑体简体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张巍</dc:creator>
  <cp:lastModifiedBy>丹丹</cp:lastModifiedBy>
  <cp:revision>95</cp:revision>
  <dcterms:created xsi:type="dcterms:W3CDTF">2015-05-19T08:03:00Z</dcterms:created>
  <dcterms:modified xsi:type="dcterms:W3CDTF">2023-09-27T09:04:14Z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921DF6A92CD64E90B8CA5537FAF29CBB</vt:lpwstr>
  </property>
  <property fmtid="{D5CDD505-2E9C-101B-9397-08002B2CF9AE}" pid="3" name="KSOProductBuildVer">
    <vt:lpwstr>2052-12.1.0.15404</vt:lpwstr>
  </property>
  <property fmtid="{D5CDD505-2E9C-101B-9397-08002B2CF9AE}" pid="4" name="commondata">
    <vt:lpwstr>eyJoZGlkIjoiNzllN2FhMzY1ZDEyOTQyYTFjYWI5YTBiNDA0YjQwYTQifQ==</vt:lpwstr>
  </property>
</Properties>
</file>